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9" r:id="rId2"/>
  </p:sldMasterIdLst>
  <p:notesMasterIdLst>
    <p:notesMasterId r:id="rId20"/>
  </p:notesMasterIdLst>
  <p:sldIdLst>
    <p:sldId id="288" r:id="rId3"/>
    <p:sldId id="289" r:id="rId4"/>
    <p:sldId id="281" r:id="rId5"/>
    <p:sldId id="257" r:id="rId6"/>
    <p:sldId id="284" r:id="rId7"/>
    <p:sldId id="258" r:id="rId8"/>
    <p:sldId id="267" r:id="rId9"/>
    <p:sldId id="286" r:id="rId10"/>
    <p:sldId id="282" r:id="rId11"/>
    <p:sldId id="269" r:id="rId12"/>
    <p:sldId id="270" r:id="rId13"/>
    <p:sldId id="287" r:id="rId14"/>
    <p:sldId id="273" r:id="rId15"/>
    <p:sldId id="274" r:id="rId16"/>
    <p:sldId id="275" r:id="rId17"/>
    <p:sldId id="277" r:id="rId18"/>
    <p:sldId id="278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0033CC"/>
    <a:srgbClr val="D60093"/>
    <a:srgbClr val="990099"/>
    <a:srgbClr val="008000"/>
    <a:srgbClr val="006699"/>
    <a:srgbClr val="FF3300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45" autoAdjust="0"/>
    <p:restoredTop sz="94660"/>
  </p:normalViewPr>
  <p:slideViewPr>
    <p:cSldViewPr>
      <p:cViewPr>
        <p:scale>
          <a:sx n="100" d="100"/>
          <a:sy n="100" d="100"/>
        </p:scale>
        <p:origin x="-510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25615E-E7C1-4FE1-81FA-AD5D83FD7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E05590-B4A1-4586-A2EB-8C88B0162665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294F69-1EDB-4A48-A85F-61D7449BE07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45862-5B4C-4E3D-897C-96E3D0297200}" type="datetime1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4B412-9F29-446D-8DA9-DE0847594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7AF04-25DF-42EE-8582-90E2E4ED03AB}" type="datetime1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81B22-C105-4AEB-9598-8E2BF07A1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B442A-1ACA-41DE-B795-CE9355548F02}" type="datetime1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F56B2-6ADF-48C2-9863-5C66B0919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2"/>
              <a:ext cx="1856" cy="3627"/>
              <a:chOff x="3010" y="776"/>
              <a:chExt cx="1856" cy="3627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5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1" y="125"/>
              <a:ext cx="356" cy="608"/>
              <a:chOff x="1729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9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6"/>
              <a:ext cx="500" cy="500"/>
              <a:chOff x="1727" y="868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9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9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7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7243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243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C7582-9082-4AEE-8FB9-5CEF28D4BB4E}" type="datetime1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776EF-3BF7-49D7-87BD-1766092C1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B58F2-DAF9-4B0B-9BAE-58D6D8B83744}" type="datetime1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84CB3-ECA1-4395-9742-D3D85D731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26BE1-B5A9-4C26-AA6B-D92B8C5E7938}" type="datetime1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A67B6-30EF-4CE8-AA95-C6F49653E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4B4ED-F714-4C5F-8E9E-D8C0071F3A14}" type="datetime1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A21A5-6209-498C-8E4C-5106211CF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BFFCD-7AFB-497E-96B6-E061A4D020E1}" type="datetime1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278EE-8A16-4EB9-8FAD-AE3D48F08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76EEC-066B-4B5C-9EC0-89674179E09C}" type="datetime1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195DD-859D-4049-AD14-7F7E3B662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91530-D1B1-49CF-9A1C-2BF1159E5281}" type="datetime1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B9636-0F99-4050-80D8-DE26B0FA2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EF705-A0A6-49DE-83DB-A081110E64BC}" type="datetime1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BD132-DF34-44BC-9A2B-E7ED59FE7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64C05-4A08-45C0-8889-E2D1383ED603}" type="datetime1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2CED4-7DF5-49EA-B902-936A6B6CE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4F24C-A0A1-43B4-8218-4FF9728C9E67}" type="datetime1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B59BA-F386-45E2-9ADF-B258A2E19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1235A-AFDB-4188-BDB4-9BA88384F836}" type="datetime1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7224D-C1EA-4A90-BD26-B1629BCEC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8A302-8BBC-4B06-9FE5-E2D33416EA82}" type="datetime1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47CDE-C053-4132-ABC8-EDCD49098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3D3D1-BEE9-4CDF-A234-B70655740DBC}" type="datetime1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BFE65-2C7A-4676-843D-29DAE9FA7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711D6-C870-4CCB-8C37-BA3E60C5C3A1}" type="datetime1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512B9-F4D0-4F39-BC81-898A1AB72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C20D3-C46E-4FFB-9897-2C648E5545AB}" type="datetime1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581E7-7CF9-4A99-B405-B98F91DF9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CBBA7-7142-44D0-A023-BADDA40CD779}" type="datetime1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0AFBD-029F-42C7-A6EE-930F6CB6E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93E6-D7EE-496A-B937-A591C04DAA79}" type="datetime1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7420B-14F5-419A-A787-8EB3A8C31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606C4-AE6F-4B41-A39D-871EBF7D8846}" type="datetime1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6E87D-7C6C-4440-92E1-DD953671E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0D712-FB72-4EBC-B790-7930A39481C3}" type="datetime1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D027E-AEDE-4C23-9BE4-154FE6BB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3CA67-BC08-49FD-9567-CA3EB38A5AA3}" type="datetime1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2C678-03CA-4AD4-A14E-66C1AEA93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402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1402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fld id="{0E3ACAC3-ACCE-4731-BF68-EBC06CD220BC}" type="datetime1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40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FDF1456D-A2A1-4D58-AD66-CFDBEDE14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7136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081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7136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136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136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7136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08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7137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137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137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137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137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11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7137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137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137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3084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71380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1381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138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085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7138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138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138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086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7138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138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139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7139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139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139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139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139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139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139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139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139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140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140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140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140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140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7140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140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08A28AAD-F065-4FA8-BC25-22A77AF6AAED}" type="datetime1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27140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40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1ADF9BE-FF2F-45B4-8313-5A195E54A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98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42.gif"/><Relationship Id="rId7" Type="http://schemas.openxmlformats.org/officeDocument/2006/relationships/image" Target="../media/image46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gif"/><Relationship Id="rId11" Type="http://schemas.openxmlformats.org/officeDocument/2006/relationships/image" Target="../media/image49.gif"/><Relationship Id="rId5" Type="http://schemas.openxmlformats.org/officeDocument/2006/relationships/image" Target="../media/image44.gif"/><Relationship Id="rId10" Type="http://schemas.openxmlformats.org/officeDocument/2006/relationships/hyperlink" Target="file:///C:\HONG%20ANH\anh%20thoai\phan%20bon.ppt" TargetMode="External"/><Relationship Id="rId4" Type="http://schemas.openxmlformats.org/officeDocument/2006/relationships/image" Target="../media/image43.gif"/><Relationship Id="rId9" Type="http://schemas.openxmlformats.org/officeDocument/2006/relationships/image" Target="../media/image48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audio" Target="../media/audio2.wav"/><Relationship Id="rId7" Type="http://schemas.openxmlformats.org/officeDocument/2006/relationships/image" Target="../media/image52.gif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.wav"/><Relationship Id="rId6" Type="http://schemas.openxmlformats.org/officeDocument/2006/relationships/image" Target="../media/image51.gif"/><Relationship Id="rId11" Type="http://schemas.openxmlformats.org/officeDocument/2006/relationships/image" Target="../media/image55.png"/><Relationship Id="rId5" Type="http://schemas.openxmlformats.org/officeDocument/2006/relationships/image" Target="../media/image32.gif"/><Relationship Id="rId10" Type="http://schemas.openxmlformats.org/officeDocument/2006/relationships/image" Target="../media/image3.gif"/><Relationship Id="rId4" Type="http://schemas.openxmlformats.org/officeDocument/2006/relationships/image" Target="../media/image50.jpeg"/><Relationship Id="rId9" Type="http://schemas.openxmlformats.org/officeDocument/2006/relationships/image" Target="../media/image5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3239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Khoa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học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4 –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4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Các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chất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dinh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dưỡng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có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trong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thức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ăn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. </a:t>
            </a:r>
            <a:endParaRPr lang="en-US" sz="2400" b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Vai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trò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của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chất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bột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đường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0" y="5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 tên một số loại thức ăn chứa nhiều chất bột đường sau đây:</a:t>
            </a: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8115300" y="457200"/>
            <a:ext cx="914400" cy="1676400"/>
          </a:xfrm>
          <a:prstGeom prst="rect">
            <a:avLst/>
          </a:prstGeom>
          <a:solidFill>
            <a:schemeClr val="accent1"/>
          </a:solidFill>
          <a:ln w="76200" cmpd="tri">
            <a:pattFill prst="pct75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 </a:t>
            </a:r>
          </a:p>
          <a:p>
            <a:pPr algn="ctr"/>
            <a:r>
              <a:rPr lang="en-US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việc </a:t>
            </a:r>
          </a:p>
          <a:p>
            <a:pPr algn="ctr"/>
            <a:r>
              <a:rPr lang="en-US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 </a:t>
            </a:r>
          </a:p>
          <a:p>
            <a:pPr algn="ctr"/>
            <a:r>
              <a:rPr lang="en-US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</a:p>
        </p:txBody>
      </p:sp>
      <p:pic>
        <p:nvPicPr>
          <p:cNvPr id="194569" name="Picture 9" descr="ba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588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0" name="Picture 10" descr="gao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715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1" name="Picture 11" descr="m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5908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7" name="Picture 27" descr="ba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2603500"/>
            <a:ext cx="17526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8" name="Picture 28" descr="banh-mi-so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25908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9" name="Picture 29" descr="chuo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45720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0" name="Picture 30" descr="khoai ta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0400" y="4572000"/>
            <a:ext cx="182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1" name="Picture 31" descr="bun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90800" y="4572000"/>
            <a:ext cx="18288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2" name="Picture 32" descr="khoai la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00600" y="4572000"/>
            <a:ext cx="18288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3" name="Text Box 33"/>
          <p:cNvSpPr txBox="1">
            <a:spLocks noChangeArrowheads="1"/>
          </p:cNvSpPr>
          <p:nvPr/>
        </p:nvSpPr>
        <p:spPr bwMode="auto">
          <a:xfrm>
            <a:off x="2286000" y="19558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194596" name="Text Box 36"/>
          <p:cNvSpPr txBox="1">
            <a:spLocks noChangeArrowheads="1"/>
          </p:cNvSpPr>
          <p:nvPr/>
        </p:nvSpPr>
        <p:spPr bwMode="auto">
          <a:xfrm>
            <a:off x="838200" y="39878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194597" name="Text Box 37"/>
          <p:cNvSpPr txBox="1">
            <a:spLocks noChangeArrowheads="1"/>
          </p:cNvSpPr>
          <p:nvPr/>
        </p:nvSpPr>
        <p:spPr bwMode="auto">
          <a:xfrm>
            <a:off x="5346700" y="20066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194598" name="Text Box 38"/>
          <p:cNvSpPr txBox="1">
            <a:spLocks noChangeArrowheads="1"/>
          </p:cNvSpPr>
          <p:nvPr/>
        </p:nvSpPr>
        <p:spPr bwMode="auto">
          <a:xfrm>
            <a:off x="3810000" y="38862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194599" name="Text Box 39"/>
          <p:cNvSpPr txBox="1">
            <a:spLocks noChangeArrowheads="1"/>
          </p:cNvSpPr>
          <p:nvPr/>
        </p:nvSpPr>
        <p:spPr bwMode="auto">
          <a:xfrm>
            <a:off x="6934200" y="39624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194600" name="Text Box 40"/>
          <p:cNvSpPr txBox="1">
            <a:spLocks noChangeArrowheads="1"/>
          </p:cNvSpPr>
          <p:nvPr/>
        </p:nvSpPr>
        <p:spPr bwMode="auto">
          <a:xfrm>
            <a:off x="431800" y="59436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4601" name="Text Box 41"/>
          <p:cNvSpPr txBox="1">
            <a:spLocks noChangeArrowheads="1"/>
          </p:cNvSpPr>
          <p:nvPr/>
        </p:nvSpPr>
        <p:spPr bwMode="auto">
          <a:xfrm>
            <a:off x="2667000" y="59436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194602" name="Text Box 42"/>
          <p:cNvSpPr txBox="1">
            <a:spLocks noChangeArrowheads="1"/>
          </p:cNvSpPr>
          <p:nvPr/>
        </p:nvSpPr>
        <p:spPr bwMode="auto">
          <a:xfrm>
            <a:off x="4940300" y="58928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194603" name="Text Box 43"/>
          <p:cNvSpPr txBox="1">
            <a:spLocks noChangeArrowheads="1"/>
          </p:cNvSpPr>
          <p:nvPr/>
        </p:nvSpPr>
        <p:spPr bwMode="auto">
          <a:xfrm>
            <a:off x="7124700" y="58674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194604" name="Text Box 44"/>
          <p:cNvSpPr txBox="1">
            <a:spLocks noChangeArrowheads="1"/>
          </p:cNvSpPr>
          <p:nvPr/>
        </p:nvSpPr>
        <p:spPr bwMode="auto">
          <a:xfrm>
            <a:off x="2273300" y="1981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</a:p>
        </p:txBody>
      </p:sp>
      <p:sp>
        <p:nvSpPr>
          <p:cNvPr id="194605" name="Text Box 45"/>
          <p:cNvSpPr txBox="1">
            <a:spLocks noChangeArrowheads="1"/>
          </p:cNvSpPr>
          <p:nvPr/>
        </p:nvSpPr>
        <p:spPr bwMode="auto">
          <a:xfrm>
            <a:off x="5346700" y="2006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Bắp (ngô)</a:t>
            </a:r>
          </a:p>
        </p:txBody>
      </p:sp>
      <p:sp>
        <p:nvSpPr>
          <p:cNvPr id="194606" name="Text Box 46"/>
          <p:cNvSpPr txBox="1">
            <a:spLocks noChangeArrowheads="1"/>
          </p:cNvSpPr>
          <p:nvPr/>
        </p:nvSpPr>
        <p:spPr bwMode="auto">
          <a:xfrm>
            <a:off x="838200" y="40005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 quy</a:t>
            </a:r>
          </a:p>
        </p:txBody>
      </p:sp>
      <p:sp>
        <p:nvSpPr>
          <p:cNvPr id="194607" name="Text Box 47"/>
          <p:cNvSpPr txBox="1">
            <a:spLocks noChangeArrowheads="1"/>
          </p:cNvSpPr>
          <p:nvPr/>
        </p:nvSpPr>
        <p:spPr bwMode="auto">
          <a:xfrm>
            <a:off x="3822700" y="3987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 mì</a:t>
            </a:r>
          </a:p>
        </p:txBody>
      </p:sp>
      <p:sp>
        <p:nvSpPr>
          <p:cNvPr id="194608" name="Text Box 48"/>
          <p:cNvSpPr txBox="1">
            <a:spLocks noChangeArrowheads="1"/>
          </p:cNvSpPr>
          <p:nvPr/>
        </p:nvSpPr>
        <p:spPr bwMode="auto">
          <a:xfrm>
            <a:off x="6921500" y="3962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 sợi</a:t>
            </a:r>
          </a:p>
        </p:txBody>
      </p:sp>
      <p:sp>
        <p:nvSpPr>
          <p:cNvPr id="194609" name="Text Box 49"/>
          <p:cNvSpPr txBox="1">
            <a:spLocks noChangeArrowheads="1"/>
          </p:cNvSpPr>
          <p:nvPr/>
        </p:nvSpPr>
        <p:spPr bwMode="auto">
          <a:xfrm>
            <a:off x="457200" y="6019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</a:p>
        </p:txBody>
      </p:sp>
      <p:sp>
        <p:nvSpPr>
          <p:cNvPr id="194611" name="Text Box 51"/>
          <p:cNvSpPr txBox="1">
            <a:spLocks noChangeArrowheads="1"/>
          </p:cNvSpPr>
          <p:nvPr/>
        </p:nvSpPr>
        <p:spPr bwMode="auto">
          <a:xfrm>
            <a:off x="2667000" y="5943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Bún</a:t>
            </a:r>
          </a:p>
        </p:txBody>
      </p:sp>
      <p:sp>
        <p:nvSpPr>
          <p:cNvPr id="194612" name="Text Box 52"/>
          <p:cNvSpPr txBox="1">
            <a:spLocks noChangeArrowheads="1"/>
          </p:cNvSpPr>
          <p:nvPr/>
        </p:nvSpPr>
        <p:spPr bwMode="auto">
          <a:xfrm>
            <a:off x="4800600" y="5943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Khoai lang</a:t>
            </a:r>
          </a:p>
        </p:txBody>
      </p:sp>
      <p:sp>
        <p:nvSpPr>
          <p:cNvPr id="194613" name="Text Box 53"/>
          <p:cNvSpPr txBox="1">
            <a:spLocks noChangeArrowheads="1"/>
          </p:cNvSpPr>
          <p:nvPr/>
        </p:nvSpPr>
        <p:spPr bwMode="auto">
          <a:xfrm>
            <a:off x="7124700" y="5943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Khoai tây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9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94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9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9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94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9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9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9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94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4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4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4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1945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1945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194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94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94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94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94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9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194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2000"/>
                                        <p:tgtEl>
                                          <p:spTgt spid="19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19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19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194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4" dur="2000"/>
                                        <p:tgtEl>
                                          <p:spTgt spid="19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9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9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194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2" dur="2000"/>
                                        <p:tgtEl>
                                          <p:spTgt spid="19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94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94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194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94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94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194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94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94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94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9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9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4" dur="500"/>
                                        <p:tgtEl>
                                          <p:spTgt spid="194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9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/>
      <p:bldP spid="194565" grpId="0" animBg="1"/>
      <p:bldP spid="194593" grpId="0"/>
      <p:bldP spid="194593" grpId="1"/>
      <p:bldP spid="194596" grpId="0"/>
      <p:bldP spid="194596" grpId="1"/>
      <p:bldP spid="194597" grpId="0"/>
      <p:bldP spid="194597" grpId="1"/>
      <p:bldP spid="194598" grpId="0"/>
      <p:bldP spid="194598" grpId="1"/>
      <p:bldP spid="194599" grpId="0"/>
      <p:bldP spid="194599" grpId="1"/>
      <p:bldP spid="194600" grpId="0"/>
      <p:bldP spid="194600" grpId="1"/>
      <p:bldP spid="194601" grpId="0"/>
      <p:bldP spid="194601" grpId="1"/>
      <p:bldP spid="194602" grpId="0"/>
      <p:bldP spid="194602" grpId="1"/>
      <p:bldP spid="194603" grpId="0"/>
      <p:bldP spid="194603" grpId="1"/>
      <p:bldP spid="194604" grpId="0"/>
      <p:bldP spid="194605" grpId="0"/>
      <p:bldP spid="194606" grpId="0"/>
      <p:bldP spid="194607" grpId="0"/>
      <p:bldP spid="194608" grpId="0"/>
      <p:bldP spid="194609" grpId="0"/>
      <p:bldP spid="194611" grpId="0"/>
      <p:bldP spid="194612" grpId="0"/>
      <p:bldP spid="1946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1295400" y="381000"/>
            <a:ext cx="7543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chúng ta không ăn những thức ăn trên thì chúng ta sẽ như thế nào?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92100" y="533400"/>
            <a:ext cx="914400" cy="1014413"/>
            <a:chOff x="192" y="296"/>
            <a:chExt cx="576" cy="639"/>
          </a:xfrm>
        </p:grpSpPr>
        <p:pic>
          <p:nvPicPr>
            <p:cNvPr id="20490" name="Picture 5" descr="dj128x12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296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1" name="Text Box 6"/>
            <p:cNvSpPr txBox="1">
              <a:spLocks noChangeArrowheads="1"/>
            </p:cNvSpPr>
            <p:nvPr/>
          </p:nvSpPr>
          <p:spPr bwMode="auto">
            <a:xfrm>
              <a:off x="200" y="608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?</a:t>
              </a:r>
            </a:p>
          </p:txBody>
        </p:sp>
      </p:grpSp>
      <p:pic>
        <p:nvPicPr>
          <p:cNvPr id="20484" name="Picture 7" descr="Pictur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99250"/>
            <a:ext cx="914400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Pictur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 descr="Pictur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5653087" y="3367088"/>
            <a:ext cx="686276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1" descr="Pictur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3692525" y="3035300"/>
            <a:ext cx="75152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97" name="Text Box 13"/>
          <p:cNvSpPr txBox="1">
            <a:spLocks noChangeArrowheads="1"/>
          </p:cNvSpPr>
          <p:nvPr/>
        </p:nvSpPr>
        <p:spPr bwMode="auto">
          <a:xfrm>
            <a:off x="762000" y="2286000"/>
            <a:ext cx="838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Chất bột đường cung cấp năng lượng cho mọi hoạt động và duy trì nhiệt độ của cơ thể.</a:t>
            </a:r>
          </a:p>
        </p:txBody>
      </p:sp>
      <p:pic>
        <p:nvPicPr>
          <p:cNvPr id="195598" name="Picture 14" descr="muiten pai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362200"/>
            <a:ext cx="685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/>
      <p:bldP spid="1955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457200" y="914400"/>
            <a:ext cx="8458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Nhóm thức ăn chứa nhiều chất bột đường </a:t>
            </a:r>
          </a:p>
          <a:p>
            <a:r>
              <a:rPr lang="en-US" sz="320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và vai trò của chúng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997700" y="292100"/>
            <a:ext cx="1219200" cy="952500"/>
            <a:chOff x="672" y="336"/>
            <a:chExt cx="768" cy="624"/>
          </a:xfrm>
        </p:grpSpPr>
        <p:sp>
          <p:nvSpPr>
            <p:cNvPr id="22556" name="Rectangle 6"/>
            <p:cNvSpPr>
              <a:spLocks noChangeArrowheads="1"/>
            </p:cNvSpPr>
            <p:nvPr/>
          </p:nvSpPr>
          <p:spPr bwMode="auto">
            <a:xfrm>
              <a:off x="672" y="336"/>
              <a:ext cx="768" cy="624"/>
            </a:xfrm>
            <a:prstGeom prst="rect">
              <a:avLst/>
            </a:prstGeom>
            <a:solidFill>
              <a:srgbClr val="CFA5F9"/>
            </a:solidFill>
            <a:ln w="76200" cap="rnd" cmpd="tri">
              <a:solidFill>
                <a:srgbClr val="0066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pic>
          <p:nvPicPr>
            <p:cNvPr id="22557" name="Picture 5" descr="thao luan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0" y="400"/>
              <a:ext cx="288" cy="288"/>
            </a:xfrm>
            <a:prstGeom prst="rect">
              <a:avLst/>
            </a:prstGeom>
            <a:solidFill>
              <a:srgbClr val="CFA5F9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2558" name="Picture 7" descr="thao luan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6" y="600"/>
              <a:ext cx="288" cy="288"/>
            </a:xfrm>
            <a:prstGeom prst="rect">
              <a:avLst/>
            </a:prstGeom>
            <a:solidFill>
              <a:srgbClr val="CFA5F9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8102600" y="355600"/>
            <a:ext cx="106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</a:rPr>
              <a:t> </a:t>
            </a:r>
            <a:r>
              <a:rPr lang="en-US" sz="2400" i="1">
                <a:solidFill>
                  <a:srgbClr val="0066FF"/>
                </a:solidFill>
              </a:rPr>
              <a:t>nhóm đôi </a:t>
            </a:r>
          </a:p>
        </p:txBody>
      </p:sp>
      <p:sp>
        <p:nvSpPr>
          <p:cNvPr id="219146" name="Text Box 10"/>
          <p:cNvSpPr txBox="1">
            <a:spLocks noChangeArrowheads="1"/>
          </p:cNvSpPr>
          <p:nvPr/>
        </p:nvSpPr>
        <p:spPr bwMode="auto">
          <a:xfrm>
            <a:off x="457200" y="304800"/>
            <a:ext cx="518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Hoàn thành bảng sau:</a:t>
            </a:r>
          </a:p>
        </p:txBody>
      </p:sp>
      <p:graphicFrame>
        <p:nvGraphicFramePr>
          <p:cNvPr id="219187" name="Group 51"/>
          <p:cNvGraphicFramePr>
            <a:graphicFrameLocks noGrp="1"/>
          </p:cNvGraphicFramePr>
          <p:nvPr>
            <p:ph/>
          </p:nvPr>
        </p:nvGraphicFramePr>
        <p:xfrm>
          <a:off x="533400" y="1511300"/>
          <a:ext cx="8229600" cy="4743450"/>
        </p:xfrm>
        <a:graphic>
          <a:graphicData uri="http://schemas.openxmlformats.org/drawingml/2006/table">
            <a:tbl>
              <a:tblPr/>
              <a:tblGrid>
                <a:gridCol w="838200"/>
                <a:gridCol w="2590800"/>
                <a:gridCol w="4800600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Nguồn gốc từ loại cây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Gạo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ngô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mì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Mì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sợi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Chuối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Bún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Khoai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Khoai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9184" name="Text Box 48"/>
          <p:cNvSpPr txBox="1">
            <a:spLocks noChangeArrowheads="1"/>
          </p:cNvSpPr>
          <p:nvPr/>
        </p:nvSpPr>
        <p:spPr bwMode="auto">
          <a:xfrm>
            <a:off x="4356100" y="19939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Cây lúa</a:t>
            </a:r>
          </a:p>
        </p:txBody>
      </p:sp>
      <p:sp>
        <p:nvSpPr>
          <p:cNvPr id="219185" name="Text Box 49"/>
          <p:cNvSpPr txBox="1">
            <a:spLocks noChangeArrowheads="1"/>
          </p:cNvSpPr>
          <p:nvPr/>
        </p:nvSpPr>
        <p:spPr bwMode="auto">
          <a:xfrm>
            <a:off x="4343400" y="241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1092200" algn="l"/>
              </a:tabLst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Cây bắp (cây ngô)</a:t>
            </a:r>
          </a:p>
        </p:txBody>
      </p:sp>
      <p:sp>
        <p:nvSpPr>
          <p:cNvPr id="219186" name="Text Box 50"/>
          <p:cNvSpPr txBox="1">
            <a:spLocks noChangeArrowheads="1"/>
          </p:cNvSpPr>
          <p:nvPr/>
        </p:nvSpPr>
        <p:spPr bwMode="auto">
          <a:xfrm>
            <a:off x="4368800" y="2844800"/>
            <a:ext cx="187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Cây lúa mì</a:t>
            </a:r>
          </a:p>
        </p:txBody>
      </p:sp>
      <p:sp>
        <p:nvSpPr>
          <p:cNvPr id="219188" name="Text Box 52"/>
          <p:cNvSpPr txBox="1">
            <a:spLocks noChangeArrowheads="1"/>
          </p:cNvSpPr>
          <p:nvPr/>
        </p:nvSpPr>
        <p:spPr bwMode="auto">
          <a:xfrm>
            <a:off x="4381500" y="3263900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Cây lúa mì</a:t>
            </a:r>
          </a:p>
        </p:txBody>
      </p:sp>
      <p:sp>
        <p:nvSpPr>
          <p:cNvPr id="219189" name="Text Box 53"/>
          <p:cNvSpPr txBox="1">
            <a:spLocks noChangeArrowheads="1"/>
          </p:cNvSpPr>
          <p:nvPr/>
        </p:nvSpPr>
        <p:spPr bwMode="auto">
          <a:xfrm>
            <a:off x="4368800" y="3708400"/>
            <a:ext cx="210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Cây lúa mì</a:t>
            </a:r>
          </a:p>
        </p:txBody>
      </p:sp>
      <p:sp>
        <p:nvSpPr>
          <p:cNvPr id="219190" name="Text Box 54"/>
          <p:cNvSpPr txBox="1">
            <a:spLocks noChangeArrowheads="1"/>
          </p:cNvSpPr>
          <p:nvPr/>
        </p:nvSpPr>
        <p:spPr bwMode="auto">
          <a:xfrm>
            <a:off x="4381500" y="5041900"/>
            <a:ext cx="224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Cây khoai lang</a:t>
            </a:r>
          </a:p>
        </p:txBody>
      </p:sp>
      <p:sp>
        <p:nvSpPr>
          <p:cNvPr id="219191" name="Text Box 55"/>
          <p:cNvSpPr txBox="1">
            <a:spLocks noChangeArrowheads="1"/>
          </p:cNvSpPr>
          <p:nvPr/>
        </p:nvSpPr>
        <p:spPr bwMode="auto">
          <a:xfrm>
            <a:off x="4343400" y="4140200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Cây chuối</a:t>
            </a:r>
          </a:p>
        </p:txBody>
      </p:sp>
      <p:sp>
        <p:nvSpPr>
          <p:cNvPr id="219192" name="Text Box 56"/>
          <p:cNvSpPr txBox="1">
            <a:spLocks noChangeArrowheads="1"/>
          </p:cNvSpPr>
          <p:nvPr/>
        </p:nvSpPr>
        <p:spPr bwMode="auto">
          <a:xfrm>
            <a:off x="4368800" y="4572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Cây lúa</a:t>
            </a:r>
          </a:p>
        </p:txBody>
      </p:sp>
      <p:sp>
        <p:nvSpPr>
          <p:cNvPr id="219193" name="Text Box 57"/>
          <p:cNvSpPr txBox="1">
            <a:spLocks noChangeArrowheads="1"/>
          </p:cNvSpPr>
          <p:nvPr/>
        </p:nvSpPr>
        <p:spPr bwMode="auto">
          <a:xfrm>
            <a:off x="4381500" y="5486400"/>
            <a:ext cx="224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Cây khoai tây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9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9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9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9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9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9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9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9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9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9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1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19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19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19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19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9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9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9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9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9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9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21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4" grpId="0"/>
      <p:bldP spid="219146" grpId="0"/>
      <p:bldP spid="219184" grpId="0"/>
      <p:bldP spid="219185" grpId="0"/>
      <p:bldP spid="219186" grpId="0"/>
      <p:bldP spid="219188" grpId="0"/>
      <p:bldP spid="219189" grpId="0"/>
      <p:bldP spid="219190" grpId="0"/>
      <p:bldP spid="219191" grpId="0"/>
      <p:bldP spid="219192" grpId="0"/>
      <p:bldP spid="2191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8" name="Picture 4" descr="lua m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1700" y="609600"/>
            <a:ext cx="27432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09" name="Picture 5" descr="l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" y="609600"/>
            <a:ext cx="21209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16" name="Picture 12" descr="ngo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596900"/>
            <a:ext cx="2286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18" name="Picture 14" descr="khoai l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3543300"/>
            <a:ext cx="228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19" name="Picture 15" descr="khoai ta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3352800"/>
            <a:ext cx="243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23" name="Picture 19" descr="chuo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0400" y="3530600"/>
            <a:ext cx="2362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324" name="Text Box 20"/>
          <p:cNvSpPr txBox="1">
            <a:spLocks noChangeArrowheads="1"/>
          </p:cNvSpPr>
          <p:nvPr/>
        </p:nvSpPr>
        <p:spPr bwMode="auto">
          <a:xfrm>
            <a:off x="685800" y="24765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Cây lúa</a:t>
            </a:r>
          </a:p>
        </p:txBody>
      </p:sp>
      <p:sp>
        <p:nvSpPr>
          <p:cNvPr id="226325" name="Text Box 21"/>
          <p:cNvSpPr txBox="1">
            <a:spLocks noChangeArrowheads="1"/>
          </p:cNvSpPr>
          <p:nvPr/>
        </p:nvSpPr>
        <p:spPr bwMode="auto">
          <a:xfrm>
            <a:off x="6286500" y="24511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Cây lúa mì</a:t>
            </a:r>
          </a:p>
        </p:txBody>
      </p:sp>
      <p:sp>
        <p:nvSpPr>
          <p:cNvPr id="226326" name="Text Box 22"/>
          <p:cNvSpPr txBox="1">
            <a:spLocks noChangeArrowheads="1"/>
          </p:cNvSpPr>
          <p:nvPr/>
        </p:nvSpPr>
        <p:spPr bwMode="auto">
          <a:xfrm>
            <a:off x="3594100" y="5613400"/>
            <a:ext cx="238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Cây khoai lang</a:t>
            </a:r>
          </a:p>
        </p:txBody>
      </p:sp>
      <p:sp>
        <p:nvSpPr>
          <p:cNvPr id="226327" name="Text Box 23"/>
          <p:cNvSpPr txBox="1">
            <a:spLocks noChangeArrowheads="1"/>
          </p:cNvSpPr>
          <p:nvPr/>
        </p:nvSpPr>
        <p:spPr bwMode="auto">
          <a:xfrm>
            <a:off x="3352800" y="24511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Cây bắp ngô</a:t>
            </a:r>
          </a:p>
        </p:txBody>
      </p:sp>
      <p:sp>
        <p:nvSpPr>
          <p:cNvPr id="226329" name="Text Box 25"/>
          <p:cNvSpPr txBox="1">
            <a:spLocks noChangeArrowheads="1"/>
          </p:cNvSpPr>
          <p:nvPr/>
        </p:nvSpPr>
        <p:spPr bwMode="auto">
          <a:xfrm>
            <a:off x="6286500" y="56261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Cây khoai tây</a:t>
            </a:r>
          </a:p>
        </p:txBody>
      </p:sp>
      <p:sp>
        <p:nvSpPr>
          <p:cNvPr id="226330" name="Text Box 26"/>
          <p:cNvSpPr txBox="1">
            <a:spLocks noChangeArrowheads="1"/>
          </p:cNvSpPr>
          <p:nvPr/>
        </p:nvSpPr>
        <p:spPr bwMode="auto">
          <a:xfrm>
            <a:off x="736600" y="5638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Cây chuối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2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2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2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6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24" grpId="0"/>
      <p:bldP spid="226325" grpId="0"/>
      <p:bldP spid="226326" grpId="0"/>
      <p:bldP spid="226327" grpId="0"/>
      <p:bldP spid="226329" grpId="0"/>
      <p:bldP spid="2263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vie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vie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vie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3023393" y="3328193"/>
            <a:ext cx="6324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vie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5842794" y="3328194"/>
            <a:ext cx="63246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37" name="Rectangle 9"/>
          <p:cNvSpPr>
            <a:spLocks noChangeArrowheads="1"/>
          </p:cNvSpPr>
          <p:nvPr/>
        </p:nvSpPr>
        <p:spPr bwMode="auto">
          <a:xfrm>
            <a:off x="711200" y="1676400"/>
            <a:ext cx="1676400" cy="838200"/>
          </a:xfrm>
          <a:prstGeom prst="rect">
            <a:avLst/>
          </a:prstGeom>
          <a:solidFill>
            <a:srgbClr val="EDFCA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 ăn</a:t>
            </a:r>
          </a:p>
        </p:txBody>
      </p:sp>
      <p:sp>
        <p:nvSpPr>
          <p:cNvPr id="227338" name="Rectangle 10"/>
          <p:cNvSpPr>
            <a:spLocks noChangeArrowheads="1"/>
          </p:cNvSpPr>
          <p:nvPr/>
        </p:nvSpPr>
        <p:spPr bwMode="auto">
          <a:xfrm>
            <a:off x="685800" y="4343400"/>
            <a:ext cx="7632700" cy="838200"/>
          </a:xfrm>
          <a:prstGeom prst="rect">
            <a:avLst/>
          </a:prstGeom>
          <a:solidFill>
            <a:srgbClr val="EDFCA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FF0000"/>
                </a:solidFill>
              </a:rPr>
              <a:t>Vai trò của những thức ăn chứa chất bột đường là gì?</a:t>
            </a:r>
          </a:p>
        </p:txBody>
      </p:sp>
      <p:sp>
        <p:nvSpPr>
          <p:cNvPr id="227339" name="Line 11"/>
          <p:cNvSpPr>
            <a:spLocks noChangeShapeType="1"/>
          </p:cNvSpPr>
          <p:nvPr/>
        </p:nvSpPr>
        <p:spPr bwMode="auto">
          <a:xfrm flipV="1">
            <a:off x="2400300" y="762000"/>
            <a:ext cx="812800" cy="138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7340" name="Rectangle 12"/>
          <p:cNvSpPr>
            <a:spLocks noChangeArrowheads="1"/>
          </p:cNvSpPr>
          <p:nvPr/>
        </p:nvSpPr>
        <p:spPr bwMode="auto">
          <a:xfrm>
            <a:off x="3238500" y="533400"/>
            <a:ext cx="34290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FF0000"/>
                </a:solidFill>
              </a:rPr>
              <a:t>Gồm những nhóm nào?</a:t>
            </a:r>
          </a:p>
        </p:txBody>
      </p:sp>
      <p:sp>
        <p:nvSpPr>
          <p:cNvPr id="227341" name="Line 13"/>
          <p:cNvSpPr>
            <a:spLocks noChangeShapeType="1"/>
          </p:cNvSpPr>
          <p:nvPr/>
        </p:nvSpPr>
        <p:spPr bwMode="auto">
          <a:xfrm flipV="1">
            <a:off x="2387600" y="1676400"/>
            <a:ext cx="838200" cy="469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7344" name="Rectangle 16"/>
          <p:cNvSpPr>
            <a:spLocks noChangeArrowheads="1"/>
          </p:cNvSpPr>
          <p:nvPr/>
        </p:nvSpPr>
        <p:spPr bwMode="auto">
          <a:xfrm>
            <a:off x="3213100" y="533400"/>
            <a:ext cx="47244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Nhóm chứa nhiều chất bột đường.</a:t>
            </a:r>
          </a:p>
        </p:txBody>
      </p:sp>
      <p:sp>
        <p:nvSpPr>
          <p:cNvPr id="227348" name="Rectangle 20"/>
          <p:cNvSpPr>
            <a:spLocks noChangeArrowheads="1"/>
          </p:cNvSpPr>
          <p:nvPr/>
        </p:nvSpPr>
        <p:spPr bwMode="auto">
          <a:xfrm>
            <a:off x="3225800" y="1346200"/>
            <a:ext cx="43434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Nhóm chứa nhiều chất đạm.</a:t>
            </a:r>
          </a:p>
        </p:txBody>
      </p:sp>
      <p:sp>
        <p:nvSpPr>
          <p:cNvPr id="227349" name="Rectangle 21"/>
          <p:cNvSpPr>
            <a:spLocks noChangeArrowheads="1"/>
          </p:cNvSpPr>
          <p:nvPr/>
        </p:nvSpPr>
        <p:spPr bwMode="auto">
          <a:xfrm>
            <a:off x="3225800" y="2120900"/>
            <a:ext cx="43434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Nhóm chứa nhiều chất béo.</a:t>
            </a:r>
          </a:p>
        </p:txBody>
      </p:sp>
      <p:sp>
        <p:nvSpPr>
          <p:cNvPr id="227350" name="Rectangle 22"/>
          <p:cNvSpPr>
            <a:spLocks noChangeArrowheads="1"/>
          </p:cNvSpPr>
          <p:nvPr/>
        </p:nvSpPr>
        <p:spPr bwMode="auto">
          <a:xfrm>
            <a:off x="3238500" y="2895600"/>
            <a:ext cx="4343400" cy="76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Nhóm chứa nhiều vi-ta-min</a:t>
            </a:r>
          </a:p>
          <a:p>
            <a:r>
              <a:rPr lang="en-US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và chất khoáng.</a:t>
            </a:r>
          </a:p>
        </p:txBody>
      </p:sp>
      <p:sp>
        <p:nvSpPr>
          <p:cNvPr id="227351" name="Line 23"/>
          <p:cNvSpPr>
            <a:spLocks noChangeShapeType="1"/>
          </p:cNvSpPr>
          <p:nvPr/>
        </p:nvSpPr>
        <p:spPr bwMode="auto">
          <a:xfrm>
            <a:off x="2362200" y="2133600"/>
            <a:ext cx="8509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7352" name="Line 24"/>
          <p:cNvSpPr>
            <a:spLocks noChangeShapeType="1"/>
          </p:cNvSpPr>
          <p:nvPr/>
        </p:nvSpPr>
        <p:spPr bwMode="auto">
          <a:xfrm>
            <a:off x="2400300" y="2146300"/>
            <a:ext cx="825500" cy="1130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7357" name="Rectangle 29"/>
          <p:cNvSpPr>
            <a:spLocks noChangeArrowheads="1"/>
          </p:cNvSpPr>
          <p:nvPr/>
        </p:nvSpPr>
        <p:spPr bwMode="auto">
          <a:xfrm>
            <a:off x="685800" y="4343400"/>
            <a:ext cx="7632700" cy="1143000"/>
          </a:xfrm>
          <a:prstGeom prst="rect">
            <a:avLst/>
          </a:prstGeom>
          <a:solidFill>
            <a:srgbClr val="EDFCA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 trò của những thức ăn chứa chất bột đường là 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cung cấp năng lượng cho mọi hoạt động 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duy trì nhiệt độ của cơ thể.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2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27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7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2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2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2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27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7" dur="2000"/>
                                        <p:tgtEl>
                                          <p:spTgt spid="227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22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7" grpId="0" animBg="1"/>
      <p:bldP spid="227338" grpId="0" animBg="1"/>
      <p:bldP spid="227338" grpId="1" animBg="1"/>
      <p:bldP spid="227339" grpId="0" animBg="1"/>
      <p:bldP spid="227340" grpId="0" animBg="1"/>
      <p:bldP spid="227340" grpId="1" animBg="1"/>
      <p:bldP spid="227341" grpId="0" animBg="1"/>
      <p:bldP spid="227344" grpId="0" animBg="1"/>
      <p:bldP spid="227348" grpId="0" animBg="1"/>
      <p:bldP spid="227349" grpId="0" animBg="1"/>
      <p:bldP spid="227350" grpId="0" animBg="1"/>
      <p:bldP spid="227351" grpId="0" animBg="1"/>
      <p:bldP spid="227352" grpId="0" animBg="1"/>
      <p:bldP spid="2273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inh 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tho ch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0"/>
            <a:ext cx="447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zx455523a208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5562600"/>
            <a:ext cx="619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0" y="13335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Về nhà</a:t>
            </a:r>
          </a:p>
        </p:txBody>
      </p:sp>
      <p:pic>
        <p:nvPicPr>
          <p:cNvPr id="229383" name="Picture 7" descr="Natureza_0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4572000"/>
            <a:ext cx="11096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384" name="Picture 8" descr="Natureza_0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267200"/>
            <a:ext cx="11096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385" name="Picture 9" descr="Natureza_0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724400"/>
            <a:ext cx="11096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386" name="Picture 10" descr="Natureza_0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24400"/>
            <a:ext cx="11096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387" name="Picture 11" descr="Natureza_0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724400"/>
            <a:ext cx="11096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89" name="Text Box 13"/>
          <p:cNvSpPr txBox="1">
            <a:spLocks noChangeArrowheads="1"/>
          </p:cNvSpPr>
          <p:nvPr/>
        </p:nvSpPr>
        <p:spPr bwMode="auto">
          <a:xfrm>
            <a:off x="304800" y="228600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- </a:t>
            </a:r>
            <a:r>
              <a:rPr lang="en-US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Xem lại nội dung bài vừa học.</a:t>
            </a:r>
          </a:p>
        </p:txBody>
      </p:sp>
      <p:sp>
        <p:nvSpPr>
          <p:cNvPr id="229390" name="Text Box 14"/>
          <p:cNvSpPr txBox="1">
            <a:spLocks noChangeArrowheads="1"/>
          </p:cNvSpPr>
          <p:nvPr/>
        </p:nvSpPr>
        <p:spPr bwMode="auto">
          <a:xfrm>
            <a:off x="76200" y="3048000"/>
            <a:ext cx="8915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-"/>
            </a:pPr>
            <a:r>
              <a:rPr lang="en-US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Chuẩn bị bài sau: </a:t>
            </a:r>
          </a:p>
          <a:p>
            <a:pPr lvl="2" algn="ctr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“Vai trò của chất đạm và chất béo”.</a:t>
            </a:r>
          </a:p>
        </p:txBody>
      </p:sp>
      <p:pic>
        <p:nvPicPr>
          <p:cNvPr id="25613" name="Picture 15" descr="tho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886200"/>
            <a:ext cx="10953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16" descr="Tinkerbell-01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1981200"/>
            <a:ext cx="78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Picture 17" descr="nha-02-jun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457200"/>
            <a:ext cx="838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18" descr="bflow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0" y="139700"/>
            <a:ext cx="39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Picture 19" descr="bflow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81600" y="406400"/>
            <a:ext cx="390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Picture 20" descr="ROSE1">
            <a:hlinkClick r:id="rId10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2730500" y="1320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Picture 22" descr="ROSE1">
            <a:hlinkClick r:id="rId10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38100" y="1320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23" descr="bflow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00200" y="304800"/>
            <a:ext cx="39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2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2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2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2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2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9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9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9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9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9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9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9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9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1" grpId="0"/>
      <p:bldP spid="2293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Picture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 descr="Picture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700"/>
            <a:ext cx="914400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 descr="Picture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699250"/>
            <a:ext cx="914400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Picture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3374231" y="3369468"/>
            <a:ext cx="68580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 descr="Picture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5655469" y="3369469"/>
            <a:ext cx="6858000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11" name="Picture 11" descr="Natureza_00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46868">
            <a:off x="7162800" y="609600"/>
            <a:ext cx="8937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12" name="Picture 12" descr="Natureza_00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46868">
            <a:off x="1143000" y="457200"/>
            <a:ext cx="8937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13" name="Picture 13" descr="Natureza_00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46868">
            <a:off x="4267200" y="1219200"/>
            <a:ext cx="8937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14" name="Picture 14" descr="Natureza_00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46868">
            <a:off x="7239000" y="3962400"/>
            <a:ext cx="8937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15" name="Picture 15" descr="Natureza_00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46868">
            <a:off x="4114800" y="4572000"/>
            <a:ext cx="8937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16" name="Picture 16" descr="Natureza_00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46868">
            <a:off x="1371600" y="4114800"/>
            <a:ext cx="8937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19" name="WordArt 19"/>
          <p:cNvSpPr>
            <a:spLocks noChangeArrowheads="1" noChangeShapeType="1" noTextEdit="1"/>
          </p:cNvSpPr>
          <p:nvPr/>
        </p:nvSpPr>
        <p:spPr bwMode="auto">
          <a:xfrm>
            <a:off x="1752600" y="2527300"/>
            <a:ext cx="57912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hẹn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gặp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lại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638" name="Picture 20" descr="7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57150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21" name="Picture 21" descr="Natureza_00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46868">
            <a:off x="2667000" y="838200"/>
            <a:ext cx="8937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22" name="Picture 22" descr="Natureza_00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46868">
            <a:off x="5867400" y="1371600"/>
            <a:ext cx="8937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23" name="Picture 23" descr="Natureza_00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46868">
            <a:off x="5867400" y="4648200"/>
            <a:ext cx="8937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24" name="Picture 24" descr="Natureza_00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46868">
            <a:off x="2590800" y="4419600"/>
            <a:ext cx="89376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25" descr="Leaf-02-jun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990600"/>
            <a:ext cx="60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4" name="Picture 27" descr="Leaf-02-jun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533400"/>
            <a:ext cx="68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Picture 28" descr="Leaf-02-jun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0" y="3657600"/>
            <a:ext cx="76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6" name="Picture 29" descr="Leaf-02-jun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457200"/>
            <a:ext cx="762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37" name="Picture 37" descr="DSTARS-P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0" y="914400"/>
            <a:ext cx="1066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38" name="Picture 38" descr="DSTARS-P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3000" y="1752600"/>
            <a:ext cx="609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39" name="Picture 39" descr="DSTARS-P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15200" y="1981200"/>
            <a:ext cx="609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40" name="Picture 40" descr="DSTARS-P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1600" y="5410200"/>
            <a:ext cx="609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41" name="Picture 41" descr="DSTARS-P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86400" y="381000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42" name="Picture 42" descr="DSTARS-P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14600" y="3810000"/>
            <a:ext cx="1143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43" name="Picture 43" descr="DSTARS-P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5181600"/>
            <a:ext cx="9906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44" name="Picture 44" descr="DSTARS-P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533400"/>
            <a:ext cx="914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51" name="Picture 51" descr="th_nuhonmg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48600" y="2209800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52" name="Picture 52" descr="th_nuhonmg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" y="2286000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53" name="Picture 5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VO TAY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305800" y="304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3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3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30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30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30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3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3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3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3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0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0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3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0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0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3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760" fill="hold"/>
                                        <p:tgtEl>
                                          <p:spTgt spid="2304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045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Pictur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05" name="Picture 5" descr="th_nuhonm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6234113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6" name="Picture 6" descr="th_nuhonm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6234113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7" name="Picture 7" descr="th_nuhonm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6234113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2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81000"/>
            <a:ext cx="800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59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3581400"/>
            <a:ext cx="800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WordArt 66"/>
          <p:cNvSpPr>
            <a:spLocks noChangeArrowheads="1" noChangeShapeType="1" noTextEdit="1"/>
          </p:cNvSpPr>
          <p:nvPr/>
        </p:nvSpPr>
        <p:spPr bwMode="auto">
          <a:xfrm>
            <a:off x="2286000" y="1257300"/>
            <a:ext cx="6019800" cy="2933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17196"/>
              </a:avLst>
            </a:prstTxWarp>
          </a:bodyPr>
          <a:lstStyle/>
          <a:p>
            <a:pPr algn="ctr"/>
            <a:r>
              <a:rPr lang="vi-VN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Trường Tiểu học </a:t>
            </a:r>
            <a:r>
              <a:rPr lang="en-US" kern="10" dirty="0" err="1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Ái</a:t>
            </a:r>
            <a:r>
              <a:rPr lang="en-US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Mộ</a:t>
            </a:r>
            <a:r>
              <a:rPr lang="en-US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A</a:t>
            </a:r>
            <a:endParaRPr lang="en-US" kern="10" dirty="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273" name="WordArt 68"/>
          <p:cNvSpPr>
            <a:spLocks noChangeArrowheads="1" noChangeShapeType="1" noTextEdit="1"/>
          </p:cNvSpPr>
          <p:nvPr/>
        </p:nvSpPr>
        <p:spPr bwMode="auto">
          <a:xfrm>
            <a:off x="3124200" y="2057400"/>
            <a:ext cx="42100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9D1ED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Môn: Khoa học lớp 4</a:t>
            </a:r>
          </a:p>
        </p:txBody>
      </p:sp>
      <p:sp>
        <p:nvSpPr>
          <p:cNvPr id="11274" name="WordArt 69"/>
          <p:cNvSpPr>
            <a:spLocks noChangeArrowheads="1" noChangeShapeType="1" noTextEdit="1"/>
          </p:cNvSpPr>
          <p:nvPr/>
        </p:nvSpPr>
        <p:spPr bwMode="auto">
          <a:xfrm>
            <a:off x="2514600" y="4495800"/>
            <a:ext cx="501015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smtClean="0">
                <a:ln w="3175" cap="rnd">
                  <a:noFill/>
                  <a:prstDash val="sysDot"/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GV: </a:t>
            </a:r>
            <a:r>
              <a:rPr lang="en-US" sz="3600" kern="10" dirty="0" err="1" smtClean="0">
                <a:ln w="3175" cap="rnd">
                  <a:noFill/>
                  <a:prstDash val="sysDot"/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kern="10" dirty="0" smtClean="0">
                <a:ln w="3175" cap="rnd">
                  <a:noFill/>
                  <a:prstDash val="sysDot"/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3175" cap="rnd">
                  <a:noFill/>
                  <a:prstDash val="sysDot"/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Thúy</a:t>
            </a:r>
            <a:r>
              <a:rPr lang="en-US" sz="3600" kern="10" dirty="0" smtClean="0">
                <a:ln w="3175" cap="rnd">
                  <a:noFill/>
                  <a:prstDash val="sysDot"/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3175" cap="rnd">
                  <a:noFill/>
                  <a:prstDash val="sysDot"/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Hồng</a:t>
            </a:r>
            <a:endParaRPr lang="en-US" sz="3600" kern="10" dirty="0">
              <a:ln w="3175" cap="rnd">
                <a:noFill/>
                <a:prstDash val="sysDot"/>
                <a:round/>
                <a:headEnd/>
                <a:tailEnd/>
              </a:ln>
              <a:solidFill>
                <a:srgbClr val="3366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275" name="Picture 70" descr="Book-09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048000"/>
            <a:ext cx="16764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71" descr="Alligator-02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75600" y="5486400"/>
            <a:ext cx="10287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229600" cy="3306763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 rot="563242">
            <a:off x="911225" y="1685925"/>
            <a:ext cx="6858000" cy="23939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Century SchoolbookH"/>
              </a:rPr>
              <a:t>KiÓm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Century SchoolbookH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Century SchoolbookH"/>
              </a:rPr>
              <a:t>tra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Century SchoolbookH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Century SchoolbookH"/>
              </a:rPr>
              <a:t>Bµi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Century SchoolbookH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Century SchoolbookH"/>
              </a:rPr>
              <a:t>cò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.VnCentury Schoolbook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20" name="Group 84"/>
          <p:cNvGraphicFramePr>
            <a:graphicFrameLocks noGrp="1"/>
          </p:cNvGraphicFramePr>
          <p:nvPr>
            <p:ph/>
          </p:nvPr>
        </p:nvGraphicFramePr>
        <p:xfrm>
          <a:off x="457200" y="1250950"/>
          <a:ext cx="8382000" cy="4692652"/>
        </p:xfrm>
        <a:graphic>
          <a:graphicData uri="http://schemas.openxmlformats.org/drawingml/2006/table">
            <a:tbl>
              <a:tblPr/>
              <a:tblGrid>
                <a:gridCol w="1419225"/>
                <a:gridCol w="6962775"/>
              </a:tblGrid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9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3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1" name="Text Box 39"/>
          <p:cNvSpPr txBox="1">
            <a:spLocks noChangeArrowheads="1"/>
          </p:cNvSpPr>
          <p:nvPr/>
        </p:nvSpPr>
        <p:spPr bwMode="auto">
          <a:xfrm>
            <a:off x="609600" y="1295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381000" y="1219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Cơ quan</a:t>
            </a:r>
          </a:p>
        </p:txBody>
      </p:sp>
      <p:sp>
        <p:nvSpPr>
          <p:cNvPr id="14379" name="Text Box 43"/>
          <p:cNvSpPr txBox="1">
            <a:spLocks noChangeArrowheads="1"/>
          </p:cNvSpPr>
          <p:nvPr/>
        </p:nvSpPr>
        <p:spPr bwMode="auto">
          <a:xfrm>
            <a:off x="457200" y="2133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Tiêu hóa</a:t>
            </a:r>
          </a:p>
        </p:txBody>
      </p:sp>
      <p:sp>
        <p:nvSpPr>
          <p:cNvPr id="14382" name="Text Box 46"/>
          <p:cNvSpPr txBox="1">
            <a:spLocks noChangeArrowheads="1"/>
          </p:cNvSpPr>
          <p:nvPr/>
        </p:nvSpPr>
        <p:spPr bwMode="auto">
          <a:xfrm>
            <a:off x="419100" y="35941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Hô hấp</a:t>
            </a:r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431800" y="5029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tiết</a:t>
            </a:r>
          </a:p>
        </p:txBody>
      </p:sp>
      <p:sp>
        <p:nvSpPr>
          <p:cNvPr id="14387" name="Text Box 51"/>
          <p:cNvSpPr txBox="1">
            <a:spLocks noChangeArrowheads="1"/>
          </p:cNvSpPr>
          <p:nvPr/>
        </p:nvSpPr>
        <p:spPr bwMode="auto">
          <a:xfrm>
            <a:off x="1905000" y="12192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Dấu hiệu bên ngoài của quá trình trao đổi chất</a:t>
            </a:r>
          </a:p>
        </p:txBody>
      </p:sp>
      <p:sp>
        <p:nvSpPr>
          <p:cNvPr id="14388" name="Text Box 52"/>
          <p:cNvSpPr txBox="1">
            <a:spLocks noChangeArrowheads="1"/>
          </p:cNvSpPr>
          <p:nvPr/>
        </p:nvSpPr>
        <p:spPr bwMode="auto">
          <a:xfrm>
            <a:off x="2057400" y="1828800"/>
            <a:ext cx="2057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Lấy vào:   </a:t>
            </a:r>
            <a:endParaRPr lang="en-US" sz="18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89" name="Text Box 53"/>
          <p:cNvSpPr txBox="1">
            <a:spLocks noChangeArrowheads="1"/>
          </p:cNvSpPr>
          <p:nvPr/>
        </p:nvSpPr>
        <p:spPr bwMode="auto">
          <a:xfrm>
            <a:off x="2044700" y="2590800"/>
            <a:ext cx="3505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33CC"/>
                </a:solidFill>
              </a:rPr>
              <a:t>- </a:t>
            </a:r>
            <a:r>
              <a:rPr lang="en-US" sz="2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Thải ra:    </a:t>
            </a:r>
            <a:endParaRPr lang="en-US" sz="18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90" name="Text Box 54"/>
          <p:cNvSpPr txBox="1">
            <a:spLocks noChangeArrowheads="1"/>
          </p:cNvSpPr>
          <p:nvPr/>
        </p:nvSpPr>
        <p:spPr bwMode="auto">
          <a:xfrm>
            <a:off x="1981200" y="3276600"/>
            <a:ext cx="3505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Lấy vào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:    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91" name="Text Box 55"/>
          <p:cNvSpPr txBox="1">
            <a:spLocks noChangeArrowheads="1"/>
          </p:cNvSpPr>
          <p:nvPr/>
        </p:nvSpPr>
        <p:spPr bwMode="auto">
          <a:xfrm>
            <a:off x="2057400" y="4025900"/>
            <a:ext cx="3505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33CC"/>
                </a:solidFill>
              </a:rPr>
              <a:t>- </a:t>
            </a:r>
            <a:r>
              <a:rPr lang="en-US" sz="2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Thải ra:   </a:t>
            </a:r>
            <a:r>
              <a:rPr lang="en-US" sz="2200">
                <a:solidFill>
                  <a:srgbClr val="0033CC"/>
                </a:solidFill>
              </a:rPr>
              <a:t> </a:t>
            </a:r>
            <a:endParaRPr lang="en-US" sz="1800">
              <a:solidFill>
                <a:srgbClr val="0033CC"/>
              </a:solidFill>
            </a:endParaRPr>
          </a:p>
        </p:txBody>
      </p:sp>
      <p:sp>
        <p:nvSpPr>
          <p:cNvPr id="14392" name="Text Box 56"/>
          <p:cNvSpPr txBox="1">
            <a:spLocks noChangeArrowheads="1"/>
          </p:cNvSpPr>
          <p:nvPr/>
        </p:nvSpPr>
        <p:spPr bwMode="auto">
          <a:xfrm>
            <a:off x="2057400" y="5105400"/>
            <a:ext cx="3505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Thải ra:    </a:t>
            </a:r>
            <a:endParaRPr lang="en-US" sz="18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96" name="Text Box 60"/>
          <p:cNvSpPr txBox="1">
            <a:spLocks noChangeArrowheads="1"/>
          </p:cNvSpPr>
          <p:nvPr/>
        </p:nvSpPr>
        <p:spPr bwMode="auto">
          <a:xfrm>
            <a:off x="3517900" y="1841500"/>
            <a:ext cx="2667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thức ăn, nước uống</a:t>
            </a:r>
          </a:p>
        </p:txBody>
      </p:sp>
      <p:sp>
        <p:nvSpPr>
          <p:cNvPr id="14398" name="Text Box 62"/>
          <p:cNvSpPr txBox="1">
            <a:spLocks noChangeArrowheads="1"/>
          </p:cNvSpPr>
          <p:nvPr/>
        </p:nvSpPr>
        <p:spPr bwMode="auto">
          <a:xfrm>
            <a:off x="3479800" y="33909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khí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ôxi</a:t>
            </a:r>
          </a:p>
        </p:txBody>
      </p:sp>
      <p:sp>
        <p:nvSpPr>
          <p:cNvPr id="14399" name="Text Box 63"/>
          <p:cNvSpPr txBox="1">
            <a:spLocks noChangeArrowheads="1"/>
          </p:cNvSpPr>
          <p:nvPr/>
        </p:nvSpPr>
        <p:spPr bwMode="auto">
          <a:xfrm>
            <a:off x="3454400" y="4038600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khí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các-bô-nic</a:t>
            </a:r>
          </a:p>
        </p:txBody>
      </p:sp>
      <p:sp>
        <p:nvSpPr>
          <p:cNvPr id="14400" name="Text Box 64"/>
          <p:cNvSpPr txBox="1">
            <a:spLocks noChangeArrowheads="1"/>
          </p:cNvSpPr>
          <p:nvPr/>
        </p:nvSpPr>
        <p:spPr bwMode="auto">
          <a:xfrm>
            <a:off x="3505200" y="5054600"/>
            <a:ext cx="2667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nước tiểu</a:t>
            </a:r>
          </a:p>
        </p:txBody>
      </p:sp>
      <p:sp>
        <p:nvSpPr>
          <p:cNvPr id="14407" name="Text Box 71"/>
          <p:cNvSpPr txBox="1">
            <a:spLocks noChangeArrowheads="1"/>
          </p:cNvSpPr>
          <p:nvPr/>
        </p:nvSpPr>
        <p:spPr bwMode="auto">
          <a:xfrm>
            <a:off x="3594100" y="17526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409" name="Text Box 73"/>
          <p:cNvSpPr txBox="1">
            <a:spLocks noChangeArrowheads="1"/>
          </p:cNvSpPr>
          <p:nvPr/>
        </p:nvSpPr>
        <p:spPr bwMode="auto">
          <a:xfrm>
            <a:off x="3581400" y="25273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410" name="Text Box 74"/>
          <p:cNvSpPr txBox="1">
            <a:spLocks noChangeArrowheads="1"/>
          </p:cNvSpPr>
          <p:nvPr/>
        </p:nvSpPr>
        <p:spPr bwMode="auto">
          <a:xfrm>
            <a:off x="3543300" y="33020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411" name="Text Box 75"/>
          <p:cNvSpPr txBox="1">
            <a:spLocks noChangeArrowheads="1"/>
          </p:cNvSpPr>
          <p:nvPr/>
        </p:nvSpPr>
        <p:spPr bwMode="auto">
          <a:xfrm>
            <a:off x="3505200" y="39370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412" name="Text Box 76"/>
          <p:cNvSpPr txBox="1">
            <a:spLocks noChangeArrowheads="1"/>
          </p:cNvSpPr>
          <p:nvPr/>
        </p:nvSpPr>
        <p:spPr bwMode="auto">
          <a:xfrm>
            <a:off x="3479800" y="49911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413" name="Text Box 77"/>
          <p:cNvSpPr txBox="1">
            <a:spLocks noChangeArrowheads="1"/>
          </p:cNvSpPr>
          <p:nvPr/>
        </p:nvSpPr>
        <p:spPr bwMode="auto">
          <a:xfrm>
            <a:off x="3505200" y="2590800"/>
            <a:ext cx="2667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phân</a:t>
            </a:r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2222500" y="152400"/>
            <a:ext cx="5105400" cy="762000"/>
            <a:chOff x="2400" y="96"/>
            <a:chExt cx="3216" cy="480"/>
          </a:xfrm>
        </p:grpSpPr>
        <p:sp>
          <p:nvSpPr>
            <p:cNvPr id="13353" name="AutoShape 80"/>
            <p:cNvSpPr>
              <a:spLocks noChangeArrowheads="1"/>
            </p:cNvSpPr>
            <p:nvPr/>
          </p:nvSpPr>
          <p:spPr bwMode="auto">
            <a:xfrm>
              <a:off x="2832" y="96"/>
              <a:ext cx="2400" cy="480"/>
            </a:xfrm>
            <a:prstGeom prst="cloudCallout">
              <a:avLst>
                <a:gd name="adj1" fmla="val -35792"/>
                <a:gd name="adj2" fmla="val 21667"/>
              </a:avLst>
            </a:prstGeom>
            <a:solidFill>
              <a:srgbClr val="EDFCA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800"/>
            </a:p>
          </p:txBody>
        </p:sp>
        <p:sp>
          <p:nvSpPr>
            <p:cNvPr id="13354" name="Text Box 81"/>
            <p:cNvSpPr txBox="1">
              <a:spLocks noChangeArrowheads="1"/>
            </p:cNvSpPr>
            <p:nvPr/>
          </p:nvSpPr>
          <p:spPr bwMode="auto">
            <a:xfrm>
              <a:off x="2400" y="152"/>
              <a:ext cx="321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solidFill>
                    <a:srgbClr val="FF0000"/>
                  </a:solidFill>
                </a:rPr>
                <a:t>2</a:t>
              </a:r>
              <a:r>
                <a:rPr lang="en-US" sz="25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/ Kiểm tra bài cũ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700"/>
                            </p:stCondLst>
                            <p:childTnLst>
                              <p:par>
                                <p:cTn id="5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700"/>
                            </p:stCondLst>
                            <p:childTnLst>
                              <p:par>
                                <p:cTn id="6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400"/>
                            </p:stCondLst>
                            <p:childTnLst>
                              <p:par>
                                <p:cTn id="7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400"/>
                            </p:stCondLst>
                            <p:childTnLst>
                              <p:par>
                                <p:cTn id="7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100"/>
                            </p:stCondLst>
                            <p:childTnLst>
                              <p:par>
                                <p:cTn id="8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100"/>
                            </p:stCondLst>
                            <p:childTnLst>
                              <p:par>
                                <p:cTn id="8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800"/>
                            </p:stCondLst>
                            <p:childTnLst>
                              <p:par>
                                <p:cTn id="9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800"/>
                            </p:stCondLst>
                            <p:childTnLst>
                              <p:par>
                                <p:cTn id="10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14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14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4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14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14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4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4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4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61" dur="500"/>
                                        <p:tgtEl>
                                          <p:spTgt spid="14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9" grpId="0"/>
      <p:bldP spid="14382" grpId="0"/>
      <p:bldP spid="14383" grpId="0"/>
      <p:bldP spid="14387" grpId="0"/>
      <p:bldP spid="14388" grpId="0"/>
      <p:bldP spid="14389" grpId="0"/>
      <p:bldP spid="14390" grpId="0"/>
      <p:bldP spid="14391" grpId="0"/>
      <p:bldP spid="14392" grpId="0"/>
      <p:bldP spid="14396" grpId="0"/>
      <p:bldP spid="14398" grpId="0"/>
      <p:bldP spid="14400" grpId="0"/>
      <p:bldP spid="14407" grpId="0"/>
      <p:bldP spid="14407" grpId="1"/>
      <p:bldP spid="14409" grpId="0"/>
      <p:bldP spid="14409" grpId="1"/>
      <p:bldP spid="14410" grpId="0"/>
      <p:bldP spid="14410" grpId="1"/>
      <p:bldP spid="14411" grpId="0"/>
      <p:bldP spid="14411" grpId="1"/>
      <p:bldP spid="14412" grpId="0"/>
      <p:bldP spid="14412" grpId="1"/>
      <p:bldP spid="144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6962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143000" y="1600200"/>
            <a:ext cx="6553200" cy="1625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VNI-Times"/>
              </a:rPr>
              <a:t>CAÙC CHAÁT DINH DÖÔÕNG COÙ TRONG THÖÙC AÊN</a:t>
            </a:r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809625" y="3657600"/>
            <a:ext cx="7191375" cy="895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VAI TROØ CUÛA CHAÁT BOÄT ÑÖÔØNG</a:t>
            </a:r>
          </a:p>
        </p:txBody>
      </p:sp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160020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ECFF"/>
                </a:solidFill>
                <a:latin typeface="VNI-Times"/>
              </a:rPr>
              <a:t>BAØI: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228600" y="3048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676400" y="3048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11"/>
          <p:cNvSpPr>
            <a:spLocks noChangeArrowheads="1"/>
          </p:cNvSpPr>
          <p:nvPr/>
        </p:nvSpPr>
        <p:spPr bwMode="auto">
          <a:xfrm>
            <a:off x="3124200" y="3048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99" name="Picture 15" descr="rau c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3048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203200" y="16637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 cải</a:t>
            </a:r>
          </a:p>
        </p:txBody>
      </p:sp>
      <p:pic>
        <p:nvPicPr>
          <p:cNvPr id="16402" name="Picture 18" descr="dau co-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3200" y="3175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1536700" y="17018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Đậu cô-ve</a:t>
            </a:r>
          </a:p>
        </p:txBody>
      </p:sp>
      <p:pic>
        <p:nvPicPr>
          <p:cNvPr id="16405" name="Picture 21" descr="bi da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209800"/>
            <a:ext cx="12954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6172200" y="3632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 đao</a:t>
            </a:r>
          </a:p>
        </p:txBody>
      </p:sp>
      <p:pic>
        <p:nvPicPr>
          <p:cNvPr id="16408" name="Picture 24" descr="dau phong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1100" y="3048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7531100" y="1701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Đậu phộng</a:t>
            </a:r>
          </a:p>
        </p:txBody>
      </p:sp>
      <p:pic>
        <p:nvPicPr>
          <p:cNvPr id="16412" name="Picture 28" descr="thit ga quay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98800" y="342900"/>
            <a:ext cx="13843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3073400" y="17145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Thịt gà</a:t>
            </a:r>
          </a:p>
        </p:txBody>
      </p:sp>
      <p:pic>
        <p:nvPicPr>
          <p:cNvPr id="16414" name="Picture 30" descr="sua b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60900" y="393700"/>
            <a:ext cx="120015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4533900" y="1701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Sữa bò</a:t>
            </a:r>
          </a:p>
        </p:txBody>
      </p:sp>
      <p:pic>
        <p:nvPicPr>
          <p:cNvPr id="16416" name="Picture 32" descr="nuoc ca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94600" y="2133600"/>
            <a:ext cx="13716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7531100" y="3606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 cam</a:t>
            </a:r>
          </a:p>
        </p:txBody>
      </p:sp>
      <p:pic>
        <p:nvPicPr>
          <p:cNvPr id="16418" name="Picture 34" descr="Peixe_15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38400" y="2019300"/>
            <a:ext cx="2362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2730500" y="36449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</a:p>
        </p:txBody>
      </p:sp>
      <p:pic>
        <p:nvPicPr>
          <p:cNvPr id="16421" name="Picture 37" descr="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95800" y="2235200"/>
            <a:ext cx="13716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4457700" y="3657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</a:p>
        </p:txBody>
      </p:sp>
      <p:pic>
        <p:nvPicPr>
          <p:cNvPr id="16423" name="Picture 39" descr="tom-su-hap-trai-du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67400" y="304800"/>
            <a:ext cx="14208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4" name="Picture 40" descr="thit lo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4800" y="2006600"/>
            <a:ext cx="1905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5892800" y="1701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</a:p>
        </p:txBody>
      </p:sp>
      <p:sp>
        <p:nvSpPr>
          <p:cNvPr id="15386" name="Rectangle 46"/>
          <p:cNvSpPr>
            <a:spLocks noChangeArrowheads="1"/>
          </p:cNvSpPr>
          <p:nvPr/>
        </p:nvSpPr>
        <p:spPr bwMode="auto">
          <a:xfrm>
            <a:off x="533400" y="44196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9" name="Line 45"/>
          <p:cNvSpPr>
            <a:spLocks noChangeShapeType="1"/>
          </p:cNvSpPr>
          <p:nvPr/>
        </p:nvSpPr>
        <p:spPr bwMode="auto">
          <a:xfrm>
            <a:off x="4572000" y="3810000"/>
            <a:ext cx="0" cy="3048000"/>
          </a:xfrm>
          <a:prstGeom prst="line">
            <a:avLst/>
          </a:prstGeom>
          <a:noFill/>
          <a:ln w="38100">
            <a:pattFill prst="trellis">
              <a:fgClr>
                <a:srgbClr val="9900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4" name="Text Box 50"/>
          <p:cNvSpPr txBox="1">
            <a:spLocks noChangeArrowheads="1"/>
          </p:cNvSpPr>
          <p:nvPr/>
        </p:nvSpPr>
        <p:spPr bwMode="auto">
          <a:xfrm>
            <a:off x="5257800" y="4267200"/>
            <a:ext cx="3352800" cy="830263"/>
          </a:xfrm>
          <a:prstGeom prst="rect">
            <a:avLst/>
          </a:prstGeom>
          <a:noFill/>
          <a:ln w="76200" cmpd="tri">
            <a:pattFill prst="pct75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 ăn, đồ uống có nguồn gốc thực vật</a:t>
            </a:r>
          </a:p>
        </p:txBody>
      </p:sp>
      <p:sp>
        <p:nvSpPr>
          <p:cNvPr id="16435" name="Line 51"/>
          <p:cNvSpPr>
            <a:spLocks noChangeShapeType="1"/>
          </p:cNvSpPr>
          <p:nvPr/>
        </p:nvSpPr>
        <p:spPr bwMode="auto">
          <a:xfrm>
            <a:off x="4572000" y="685800"/>
            <a:ext cx="0" cy="6172200"/>
          </a:xfrm>
          <a:prstGeom prst="line">
            <a:avLst/>
          </a:prstGeom>
          <a:noFill/>
          <a:ln w="38100">
            <a:pattFill prst="pct80">
              <a:fgClr>
                <a:srgbClr val="9900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6" name="Text Box 52"/>
          <p:cNvSpPr txBox="1">
            <a:spLocks noChangeArrowheads="1"/>
          </p:cNvSpPr>
          <p:nvPr/>
        </p:nvSpPr>
        <p:spPr bwMode="auto">
          <a:xfrm>
            <a:off x="444500" y="36703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Thịt lợn</a:t>
            </a:r>
          </a:p>
        </p:txBody>
      </p:sp>
      <p:sp>
        <p:nvSpPr>
          <p:cNvPr id="16437" name="Text Box 53"/>
          <p:cNvSpPr txBox="1">
            <a:spLocks noChangeArrowheads="1"/>
          </p:cNvSpPr>
          <p:nvPr/>
        </p:nvSpPr>
        <p:spPr bwMode="auto">
          <a:xfrm>
            <a:off x="533400" y="4267200"/>
            <a:ext cx="3276600" cy="830263"/>
          </a:xfrm>
          <a:prstGeom prst="rect">
            <a:avLst/>
          </a:prstGeom>
          <a:noFill/>
          <a:ln w="76200" cmpd="tri">
            <a:pattFill prst="pct75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 ăn, đồ uống có nguồn gốc động vật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0" dur="1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0.49861 0.66412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" y="332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25 0.05 L 0.49167 0.69444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05 0.03333 L 0.48889 0.68403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" y="325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0.49444 0.65856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33125 0.67778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339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-0.34028 0.66782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3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33368 0.66667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333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1.48148E-6 L -0.34583 0.66412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3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852 L -0.32344 0.67037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344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1.48148E-6 L -0.32222 0.66967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0.08704 L 0.00555 0.68889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1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00555 0.66967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00834 -0.48935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245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111 L 0.00157 -0.4838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22222E-6 4.44444E-6 L -0.01945 0.07152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36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-0.02639 0.08241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-0.04445 0.08634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43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0375 0.11111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0.02963 L -0.01389 0.1044 " pathEditMode="relative" rAng="0" ptsTypes="AA">
                                      <p:cBhvr>
                                        <p:cTn id="239" dur="20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389 -3.7037E-7 L -0.02083 0.15741 " pathEditMode="relative" rAng="0" ptsTypes="AA">
                                      <p:cBhvr>
                                        <p:cTn id="243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79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1.11111E-6 L -0.14166 0.07222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1.85185E-6 L 0.15833 -0.06759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34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3.7037E-6 L 0.28333 -0.17106 " pathEditMode="relative" rAng="0" ptsTypes="AA">
                                      <p:cBhvr>
                                        <p:cTn id="251" dur="20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6" dur="50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0" grpId="0"/>
      <p:bldP spid="16403" grpId="0"/>
      <p:bldP spid="16406" grpId="0"/>
      <p:bldP spid="16406" grpId="1"/>
      <p:bldP spid="16409" grpId="0"/>
      <p:bldP spid="16409" grpId="1"/>
      <p:bldP spid="16413" grpId="0"/>
      <p:bldP spid="16413" grpId="1"/>
      <p:bldP spid="16415" grpId="0"/>
      <p:bldP spid="16415" grpId="1"/>
      <p:bldP spid="16417" grpId="0"/>
      <p:bldP spid="16420" grpId="0"/>
      <p:bldP spid="16420" grpId="1"/>
      <p:bldP spid="16422" grpId="0"/>
      <p:bldP spid="16422" grpId="1"/>
      <p:bldP spid="16426" grpId="0"/>
      <p:bldP spid="16426" grpId="1"/>
      <p:bldP spid="16429" grpId="0" animBg="1"/>
      <p:bldP spid="16434" grpId="0" animBg="1"/>
      <p:bldP spid="16434" grpId="1" animBg="1"/>
      <p:bldP spid="16435" grpId="0" animBg="1"/>
      <p:bldP spid="16436" grpId="0"/>
      <p:bldP spid="16436" grpId="1"/>
      <p:bldP spid="16437" grpId="0" animBg="1"/>
      <p:bldP spid="1643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8" name="Picture 4" descr="d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937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1066800" y="4064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ta còn phân loại thức ăn theo cách nào?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28600" y="1143000"/>
            <a:ext cx="1009650" cy="714375"/>
            <a:chOff x="144" y="1056"/>
            <a:chExt cx="636" cy="450"/>
          </a:xfrm>
        </p:grpSpPr>
        <p:pic>
          <p:nvPicPr>
            <p:cNvPr id="16396" name="Picture 7" descr="bong de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1056"/>
              <a:ext cx="30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7" name="Picture 8" descr="45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4" y="1120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5361" name="Picture 17" descr="muiten pai 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00" y="2057400"/>
            <a:ext cx="685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64" name="Text Box 20"/>
          <p:cNvSpPr txBox="1">
            <a:spLocks noChangeArrowheads="1"/>
          </p:cNvSpPr>
          <p:nvPr/>
        </p:nvSpPr>
        <p:spPr bwMode="auto">
          <a:xfrm>
            <a:off x="1231900" y="20574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cách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phân loại thức ăn:</a:t>
            </a:r>
          </a:p>
        </p:txBody>
      </p:sp>
      <p:sp>
        <p:nvSpPr>
          <p:cNvPr id="185365" name="Text Box 21"/>
          <p:cNvSpPr txBox="1">
            <a:spLocks noChangeArrowheads="1"/>
          </p:cNvSpPr>
          <p:nvPr/>
        </p:nvSpPr>
        <p:spPr bwMode="auto">
          <a:xfrm>
            <a:off x="1231900" y="2514600"/>
            <a:ext cx="7543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Dựa vào nguồn gốc thức ăn (động vật hay thực vật).</a:t>
            </a:r>
          </a:p>
          <a:p>
            <a:pPr>
              <a:spcBef>
                <a:spcPct val="50000"/>
              </a:spcBef>
            </a:pPr>
            <a:endParaRPr lang="en-US" sz="2400">
              <a:solidFill>
                <a:srgbClr val="0033CC"/>
              </a:solidFill>
            </a:endParaRPr>
          </a:p>
        </p:txBody>
      </p:sp>
      <p:sp>
        <p:nvSpPr>
          <p:cNvPr id="185366" name="Text Box 22"/>
          <p:cNvSpPr txBox="1">
            <a:spLocks noChangeArrowheads="1"/>
          </p:cNvSpPr>
          <p:nvPr/>
        </p:nvSpPr>
        <p:spPr bwMode="auto">
          <a:xfrm>
            <a:off x="1219200" y="3124200"/>
            <a:ext cx="7302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1800">
                <a:solidFill>
                  <a:srgbClr val="0033CC"/>
                </a:solidFill>
              </a:rPr>
              <a:t> </a:t>
            </a:r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Dựa vào các chất dinh dưỡng có trong thức ăn. Chia thức ăn thành 4 nhóm:</a:t>
            </a:r>
          </a:p>
          <a:p>
            <a:pPr>
              <a:spcBef>
                <a:spcPct val="50000"/>
              </a:spcBef>
            </a:pPr>
            <a:endParaRPr lang="en-US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367" name="Text Box 23"/>
          <p:cNvSpPr txBox="1">
            <a:spLocks noChangeArrowheads="1"/>
          </p:cNvSpPr>
          <p:nvPr/>
        </p:nvSpPr>
        <p:spPr bwMode="auto">
          <a:xfrm>
            <a:off x="1295400" y="3962400"/>
            <a:ext cx="7620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Nhóm thức ăn chứa nhiều chất bột đường.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Nhóm thức ăn chứa nhiều chất đạm.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Nhóm thức ăn chứa nhiều chất chất béo.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Nhóm thức ăn chứa nhiều vi-ta-min và chất khoáng</a:t>
            </a:r>
            <a:r>
              <a:rPr lang="en-US" sz="240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185368" name="Text Box 24"/>
          <p:cNvSpPr txBox="1">
            <a:spLocks noChangeArrowheads="1"/>
          </p:cNvSpPr>
          <p:nvPr/>
        </p:nvSpPr>
        <p:spPr bwMode="auto">
          <a:xfrm>
            <a:off x="1155700" y="6035675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Ngoài ra trong nhiều loại thức ăn còn chứa chất xơ và nước.</a:t>
            </a:r>
          </a:p>
        </p:txBody>
      </p:sp>
      <p:sp>
        <p:nvSpPr>
          <p:cNvPr id="185370" name="Text Box 26"/>
          <p:cNvSpPr txBox="1">
            <a:spLocks noChangeArrowheads="1"/>
          </p:cNvSpPr>
          <p:nvPr/>
        </p:nvSpPr>
        <p:spPr bwMode="auto">
          <a:xfrm>
            <a:off x="1219200" y="13335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/</a:t>
            </a:r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SGK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8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8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8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8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0" grpId="0"/>
      <p:bldP spid="185364" grpId="0"/>
      <p:bldP spid="185366" grpId="0"/>
      <p:bldP spid="185367" grpId="0"/>
      <p:bldP spid="185368" grpId="0"/>
      <p:bldP spid="1853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72" name="AutoShape 36"/>
          <p:cNvSpPr>
            <a:spLocks noChangeArrowheads="1"/>
          </p:cNvSpPr>
          <p:nvPr/>
        </p:nvSpPr>
        <p:spPr bwMode="auto">
          <a:xfrm>
            <a:off x="152400" y="3810000"/>
            <a:ext cx="7772400" cy="914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 cmpd="dbl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Phân loại thức ăn và đồ uống</a:t>
            </a:r>
          </a:p>
        </p:txBody>
      </p:sp>
      <p:sp>
        <p:nvSpPr>
          <p:cNvPr id="142378" name="WordArt 42"/>
          <p:cNvSpPr>
            <a:spLocks noChangeArrowheads="1" noChangeShapeType="1" noTextEdit="1"/>
          </p:cNvSpPr>
          <p:nvPr/>
        </p:nvSpPr>
        <p:spPr bwMode="auto">
          <a:xfrm>
            <a:off x="2209800" y="685800"/>
            <a:ext cx="1828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Khoa hoc</a:t>
            </a:r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838200" y="1143000"/>
            <a:ext cx="6553200" cy="1625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VNI-Times"/>
              </a:rPr>
              <a:t>CAÙC CHAÁT DINH DÖÔÕNG COÙ TRONG THÖÙC AÊN</a:t>
            </a: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838200" y="2743200"/>
            <a:ext cx="7191375" cy="895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VAI TROØ CUÛA CHAÁT BOÄT ÑÖÔØNG</a:t>
            </a:r>
          </a:p>
        </p:txBody>
      </p:sp>
      <p:sp>
        <p:nvSpPr>
          <p:cNvPr id="7" name="AutoShape 36"/>
          <p:cNvSpPr>
            <a:spLocks noChangeArrowheads="1"/>
          </p:cNvSpPr>
          <p:nvPr/>
        </p:nvSpPr>
        <p:spPr bwMode="auto">
          <a:xfrm>
            <a:off x="152400" y="5029200"/>
            <a:ext cx="8991600" cy="1524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 cmpd="dbl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Nhóm thức ăn chứa nhiều chất bột đường </a:t>
            </a:r>
          </a:p>
          <a:p>
            <a:pPr algn="ctr"/>
            <a:r>
              <a:rPr lang="en-US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và vai trò của chúng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72" grpId="0" animBg="1"/>
      <p:bldP spid="14237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8" name="Text Box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6000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  <a:r>
              <a:rPr lang="en-US" sz="6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Phân loại thức ăn và đồ uống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4667"/>
  <p:tag name="VIOLETTITLE" val="Khoa học lớp 4 - Bài 4: Các chất dinh dưỡng có trong thức ăn. Vai trò của chất bột đường"/>
  <p:tag name="VIOLETLESSON" val="4"/>
  <p:tag name="VIOLETCATID" val="8048925"/>
  <p:tag name="VIOLETSUBJECT" val="Khoa học 4"/>
  <p:tag name="VIOLETAUTHORID" val="2543698"/>
  <p:tag name="VIOLETAUTHORNAME" val="Đặng Thúy Hằng"/>
  <p:tag name="VIOLETAUTHORAVATAR" val="2543698.jpg"/>
  <p:tag name="VIOLETAUTHORADDRESS" val="trường TH Trần Bình Trọng - da nang"/>
  <p:tag name="VIOLETDATE" val="2012-08-29 00:28:35"/>
  <p:tag name="VIOLETHIT" val="455"/>
  <p:tag name="VIOLETLIKE" val="0"/>
  <p:tag name="MMPROD_NEXTUNIQUEID" val="10010"/>
  <p:tag name="MMPROD_UIDATA" val="&lt;database version=&quot;7.0&quot;&gt;&lt;object type=&quot;1&quot; unique_id=&quot;10001&quot;&gt;&lt;object type=&quot;8&quot; unique_id=&quot;10162&quot;&gt;&lt;/object&gt;&lt;object type=&quot;2&quot; unique_id=&quot;10163&quot;&gt;&lt;object type=&quot;3&quot; unique_id=&quot;10164&quot;&gt;&lt;property id=&quot;20148&quot; value=&quot;5&quot;/&gt;&lt;property id=&quot;20300&quot; value=&quot;Slide 1&quot;/&gt;&lt;property id=&quot;20307&quot; value=&quot;263&quot;/&gt;&lt;/object&gt;&lt;object type=&quot;3&quot; unique_id=&quot;10165&quot;&gt;&lt;property id=&quot;20148&quot; value=&quot;5&quot;/&gt;&lt;property id=&quot;20300&quot; value=&quot;Slide 2&quot;/&gt;&lt;property id=&quot;20307&quot; value=&quot;288&quot;/&gt;&lt;/object&gt;&lt;object type=&quot;3&quot; unique_id=&quot;10166&quot;&gt;&lt;property id=&quot;20148&quot; value=&quot;5&quot;/&gt;&lt;property id=&quot;20300&quot; value=&quot;Slide 3&quot;/&gt;&lt;property id=&quot;20307&quot; value=&quot;281&quot;/&gt;&lt;/object&gt;&lt;object type=&quot;3&quot; unique_id=&quot;10167&quot;&gt;&lt;property id=&quot;20148&quot; value=&quot;5&quot;/&gt;&lt;property id=&quot;20300&quot; value=&quot;Slide 4&quot;/&gt;&lt;property id=&quot;20307&quot; value=&quot;257&quot;/&gt;&lt;/object&gt;&lt;object type=&quot;3&quot; unique_id=&quot;10168&quot;&gt;&lt;property id=&quot;20148&quot; value=&quot;5&quot;/&gt;&lt;property id=&quot;20300&quot; value=&quot;Slide 5&quot;/&gt;&lt;property id=&quot;20307&quot; value=&quot;284&quot;/&gt;&lt;/object&gt;&lt;object type=&quot;3&quot; unique_id=&quot;10169&quot;&gt;&lt;property id=&quot;20148&quot; value=&quot;5&quot;/&gt;&lt;property id=&quot;20300&quot; value=&quot;Slide 6&quot;/&gt;&lt;property id=&quot;20307&quot; value=&quot;258&quot;/&gt;&lt;/object&gt;&lt;object type=&quot;3&quot; unique_id=&quot;10170&quot;&gt;&lt;property id=&quot;20148&quot; value=&quot;5&quot;/&gt;&lt;property id=&quot;20300&quot; value=&quot;Slide 7&quot;/&gt;&lt;property id=&quot;20307&quot; value=&quot;267&quot;/&gt;&lt;/object&gt;&lt;object type=&quot;3&quot; unique_id=&quot;10171&quot;&gt;&lt;property id=&quot;20148&quot; value=&quot;5&quot;/&gt;&lt;property id=&quot;20300&quot; value=&quot;Slide 8&quot;/&gt;&lt;property id=&quot;20307&quot; value=&quot;286&quot;/&gt;&lt;/object&gt;&lt;object type=&quot;3&quot; unique_id=&quot;10172&quot;&gt;&lt;property id=&quot;20148&quot; value=&quot;5&quot;/&gt;&lt;property id=&quot;20300&quot; value=&quot;Slide 9&quot;/&gt;&lt;property id=&quot;20307&quot; value=&quot;282&quot;/&gt;&lt;/object&gt;&lt;object type=&quot;3&quot; unique_id=&quot;10173&quot;&gt;&lt;property id=&quot;20148&quot; value=&quot;5&quot;/&gt;&lt;property id=&quot;20300&quot; value=&quot;Slide 10&quot;/&gt;&lt;property id=&quot;20307&quot; value=&quot;269&quot;/&gt;&lt;/object&gt;&lt;object type=&quot;3&quot; unique_id=&quot;10174&quot;&gt;&lt;property id=&quot;20148&quot; value=&quot;5&quot;/&gt;&lt;property id=&quot;20300&quot; value=&quot;Slide 11&quot;/&gt;&lt;property id=&quot;20307&quot; value=&quot;270&quot;/&gt;&lt;/object&gt;&lt;object type=&quot;3&quot; unique_id=&quot;10175&quot;&gt;&lt;property id=&quot;20148&quot; value=&quot;5&quot;/&gt;&lt;property id=&quot;20300&quot; value=&quot;Slide 12&quot;/&gt;&lt;property id=&quot;20307&quot; value=&quot;287&quot;/&gt;&lt;/object&gt;&lt;object type=&quot;3&quot; unique_id=&quot;10176&quot;&gt;&lt;property id=&quot;20148&quot; value=&quot;5&quot;/&gt;&lt;property id=&quot;20300&quot; value=&quot;Slide 13&quot;/&gt;&lt;property id=&quot;20307&quot; value=&quot;273&quot;/&gt;&lt;/object&gt;&lt;object type=&quot;3&quot; unique_id=&quot;10177&quot;&gt;&lt;property id=&quot;20148&quot; value=&quot;5&quot;/&gt;&lt;property id=&quot;20300&quot; value=&quot;Slide 14&quot;/&gt;&lt;property id=&quot;20307&quot; value=&quot;274&quot;/&gt;&lt;/object&gt;&lt;object type=&quot;3&quot; unique_id=&quot;10178&quot;&gt;&lt;property id=&quot;20148&quot; value=&quot;5&quot;/&gt;&lt;property id=&quot;20300&quot; value=&quot;Slide 15&quot;/&gt;&lt;property id=&quot;20307&quot; value=&quot;275&quot;/&gt;&lt;/object&gt;&lt;object type=&quot;3&quot; unique_id=&quot;10179&quot;&gt;&lt;property id=&quot;20148&quot; value=&quot;5&quot;/&gt;&lt;property id=&quot;20300&quot; value=&quot;Slide 16&quot;/&gt;&lt;property id=&quot;20307&quot; value=&quot;277&quot;/&gt;&lt;/object&gt;&lt;object type=&quot;3&quot; unique_id=&quot;10180&quot;&gt;&lt;property id=&quot;20148&quot; value=&quot;5&quot;/&gt;&lt;property id=&quot;20300&quot; value=&quot;Slide 17&quot;/&gt;&lt;property id=&quot;20307&quot; value=&quot;27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2305</TotalTime>
  <Words>656</Words>
  <Application>Microsoft Office PowerPoint</Application>
  <PresentationFormat>On-screen Show (4:3)</PresentationFormat>
  <Paragraphs>151</Paragraphs>
  <Slides>17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Profile</vt:lpstr>
      <vt:lpstr>Balloons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106</cp:revision>
  <dcterms:created xsi:type="dcterms:W3CDTF">2009-09-28T10:17:39Z</dcterms:created>
  <dcterms:modified xsi:type="dcterms:W3CDTF">2016-01-21T09:31:42Z</dcterms:modified>
</cp:coreProperties>
</file>